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71" r:id="rId13"/>
    <p:sldId id="266" r:id="rId14"/>
    <p:sldId id="267" r:id="rId15"/>
    <p:sldId id="270" r:id="rId16"/>
    <p:sldId id="269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14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47" autoAdjust="0"/>
  </p:normalViewPr>
  <p:slideViewPr>
    <p:cSldViewPr>
      <p:cViewPr varScale="1">
        <p:scale>
          <a:sx n="55" d="100"/>
          <a:sy n="55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F3D19-AD89-49B1-8416-2CADD5372B2C}" type="datetimeFigureOut">
              <a:rPr lang="pl-PL" smtClean="0"/>
              <a:pPr/>
              <a:t>2017-02-05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AF94E-61D3-40F0-A679-EC8FBA03C00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38917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AF94E-61D3-40F0-A679-EC8FBA03C001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4812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72F998-F019-4804-BAF2-EE0BF098DD42}" type="datetimeFigureOut">
              <a:rPr lang="pl-PL" smtClean="0"/>
              <a:pPr/>
              <a:t>2017-02-05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104CCF-1F36-4EB2-A68D-169A839145B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2F998-F019-4804-BAF2-EE0BF098DD42}" type="datetimeFigureOut">
              <a:rPr lang="pl-PL" smtClean="0"/>
              <a:pPr/>
              <a:t>2017-02-05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04CCF-1F36-4EB2-A68D-169A839145B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2F998-F019-4804-BAF2-EE0BF098DD42}" type="datetimeFigureOut">
              <a:rPr lang="pl-PL" smtClean="0"/>
              <a:pPr/>
              <a:t>2017-02-05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04CCF-1F36-4EB2-A68D-169A839145B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2F998-F019-4804-BAF2-EE0BF098DD42}" type="datetimeFigureOut">
              <a:rPr lang="pl-PL" smtClean="0"/>
              <a:pPr/>
              <a:t>2017-02-05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04CCF-1F36-4EB2-A68D-169A839145B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2F998-F019-4804-BAF2-EE0BF098DD42}" type="datetimeFigureOut">
              <a:rPr lang="pl-PL" smtClean="0"/>
              <a:pPr/>
              <a:t>2017-02-05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04CCF-1F36-4EB2-A68D-169A839145B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2F998-F019-4804-BAF2-EE0BF098DD42}" type="datetimeFigureOut">
              <a:rPr lang="pl-PL" smtClean="0"/>
              <a:pPr/>
              <a:t>2017-02-05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04CCF-1F36-4EB2-A68D-169A839145B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2F998-F019-4804-BAF2-EE0BF098DD42}" type="datetimeFigureOut">
              <a:rPr lang="pl-PL" smtClean="0"/>
              <a:pPr/>
              <a:t>2017-02-05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04CCF-1F36-4EB2-A68D-169A839145B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2F998-F019-4804-BAF2-EE0BF098DD42}" type="datetimeFigureOut">
              <a:rPr lang="pl-PL" smtClean="0"/>
              <a:pPr/>
              <a:t>2017-02-05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04CCF-1F36-4EB2-A68D-169A839145B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2F998-F019-4804-BAF2-EE0BF098DD42}" type="datetimeFigureOut">
              <a:rPr lang="pl-PL" smtClean="0"/>
              <a:pPr/>
              <a:t>2017-02-05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04CCF-1F36-4EB2-A68D-169A839145B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872F998-F019-4804-BAF2-EE0BF098DD42}" type="datetimeFigureOut">
              <a:rPr lang="pl-PL" smtClean="0"/>
              <a:pPr/>
              <a:t>2017-02-05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104CCF-1F36-4EB2-A68D-169A839145B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72F998-F019-4804-BAF2-EE0BF098DD42}" type="datetimeFigureOut">
              <a:rPr lang="pl-PL" smtClean="0"/>
              <a:pPr/>
              <a:t>2017-02-05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104CCF-1F36-4EB2-A68D-169A839145B5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872F998-F019-4804-BAF2-EE0BF098DD42}" type="datetimeFigureOut">
              <a:rPr lang="pl-PL" smtClean="0"/>
              <a:pPr/>
              <a:t>2017-02-05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104CCF-1F36-4EB2-A68D-169A839145B5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9523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Dlaczego warto czytać </a:t>
            </a:r>
            <a:br>
              <a:rPr lang="pl-PL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książki dzieciom?</a:t>
            </a:r>
            <a: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sz="4800" b="1" dirty="0" smtClean="0">
                <a:solidFill>
                  <a:schemeClr val="tx1"/>
                </a:solidFill>
              </a:rPr>
              <a:t>Poradnik </a:t>
            </a:r>
            <a:r>
              <a:rPr lang="pl-PL" sz="4800" b="1" dirty="0">
                <a:solidFill>
                  <a:schemeClr val="tx1"/>
                </a:solidFill>
              </a:rPr>
              <a:t>dla rodziców</a:t>
            </a:r>
          </a:p>
          <a:p>
            <a:endParaRPr lang="pl-PL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399584" y="6165304"/>
            <a:ext cx="3744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Opracowała: Marzanna Orzeł</a:t>
            </a:r>
            <a:endParaRPr kumimoji="0" lang="pl-PL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Documents and Settings\Orzełek\Pulpit\zdjęci z pracy - biblioteka\DSCN99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077072"/>
            <a:ext cx="6547241" cy="1625735"/>
          </a:xfrm>
          <a:prstGeom prst="rect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Obraz 2" descr="C:\Documents and Settings\Orzełek\Pulpit\zdjęci z pracy - biblioteka\DSCN99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2504440" cy="1595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az 3" descr="C:\Documents and Settings\Orzełek\Pulpit\zdjęci z pracy - biblioteka\DSCN992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340768"/>
            <a:ext cx="2505710" cy="161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C:\Documents and Settings\Orzełek\Pulpit\zdjęci z pracy - biblioteka\DSCN99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700808"/>
            <a:ext cx="2493010" cy="161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39552" y="189221"/>
            <a:ext cx="774035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Wspólne czytanie może przybierać różnorodne formy: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3528" y="3010600"/>
            <a:ext cx="1008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29025" algn="l"/>
              </a:tabLst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29025" algn="l"/>
              </a:tabLst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497921" y="-173742"/>
            <a:ext cx="614815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6450" algn="l"/>
              </a:tabLst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6450" algn="l"/>
              </a:tabLst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6450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46450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283968" y="5805264"/>
            <a:ext cx="197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solidFill>
                  <a:srgbClr val="303F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Czytamy razem.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251520" y="3501008"/>
            <a:ext cx="3188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Czyta mama, a Ja słucham.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660232" y="3501008"/>
            <a:ext cx="1970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Czytam mamie.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707904" y="3068960"/>
            <a:ext cx="2233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29025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Czyta mama, a Ja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29025" algn="l"/>
              </a:tabLst>
            </a:pPr>
            <a:r>
              <a:rPr lang="pl-PL" sz="2000" b="1" dirty="0" smtClean="0">
                <a:solidFill>
                  <a:srgbClr val="303F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słucham i rysuję.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Przygody Koziołka Matołka - Makuszyński Kornel, Walentynowicz Maria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445224"/>
            <a:ext cx="1152128" cy="8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 descr="Dynastia Miziołków - Olech Joann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509120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Nela na kole podbiegunowym (wydanie specjalne) - Nel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73310">
            <a:off x="4500763" y="4395616"/>
            <a:ext cx="934563" cy="121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Niesamowite przygody dziesięciu skarpetek (czterech prawych i sześciu lewych) - Bednarek Justyn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14773">
            <a:off x="6210244" y="5140733"/>
            <a:ext cx="827968" cy="10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Charlie i fabryka czekolady - Dahl Roal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05272">
            <a:off x="7932069" y="5316641"/>
            <a:ext cx="671698" cy="119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971600" y="332656"/>
            <a:ext cx="7704856" cy="9322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8409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Jak wybrać dobrą lekturę dla</a:t>
            </a:r>
            <a:r>
              <a:rPr kumimoji="0" lang="pl-PL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</a:rPr>
              <a:t>dziecka?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7544" y="1052736"/>
            <a:ext cx="2738891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Wybierajmy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książki: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043608" y="1556792"/>
            <a:ext cx="7704856" cy="27392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ebdings" pitchFamily="18" charset="2"/>
              <a:buChar char=""/>
              <a:tabLst/>
            </a:pPr>
            <a:r>
              <a:rPr lang="pl-PL" sz="2200" b="1" dirty="0" smtClean="0">
                <a:solidFill>
                  <a:srgbClr val="555555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pl-PL" sz="2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pl-PL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ostosowane do jego wieku, zainteresowań i rozwoju     </a:t>
            </a:r>
            <a:br>
              <a:rPr kumimoji="0" lang="pl-PL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psychofizycznego,</a:t>
            </a:r>
            <a:r>
              <a:rPr kumimoji="0" lang="pl-PL" sz="2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także wrażliwości,</a:t>
            </a:r>
            <a:endParaRPr kumimoji="0" lang="pl-PL" sz="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ebdings" pitchFamily="18" charset="2"/>
              <a:buChar char="¨"/>
              <a:tabLst/>
            </a:pPr>
            <a:r>
              <a:rPr kumimoji="0" lang="pl-PL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mądre i ciekawe,</a:t>
            </a:r>
            <a:endParaRPr kumimoji="0" lang="pl-PL" sz="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ebdings" pitchFamily="18" charset="2"/>
              <a:buChar char=""/>
              <a:tabLst/>
            </a:pPr>
            <a:r>
              <a:rPr kumimoji="0" lang="pl-PL" sz="2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2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pl-PL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apisane poprawną polszczyzną,</a:t>
            </a:r>
            <a:endParaRPr kumimoji="0" lang="pl-PL" sz="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ebdings" pitchFamily="18" charset="2"/>
              <a:buChar char=""/>
              <a:tabLst/>
            </a:pPr>
            <a:r>
              <a:rPr lang="pl-PL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22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pl-PL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ształtujące pozytywny stosunek do świata i wiarę w siebie,</a:t>
            </a:r>
            <a:endParaRPr kumimoji="0" lang="pl-PL" sz="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ebdings" pitchFamily="18" charset="2"/>
              <a:buChar char=""/>
            </a:pPr>
            <a:r>
              <a:rPr kumimoji="0" lang="pl-PL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promujące właściwe wzorce postaw i zachowań, rozwijające</a:t>
            </a:r>
            <a:br>
              <a:rPr kumimoji="0" lang="pl-PL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dobry</a:t>
            </a:r>
            <a:r>
              <a:rPr lang="pl-PL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pl-PL" sz="2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smak i poczucie humoru.</a:t>
            </a:r>
            <a:r>
              <a:rPr kumimoji="0" lang="pl-PL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pl-PL" sz="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7" name="Obraz 6" descr="O psie, który jeździł koleją wydanie z opracowaniem - Pisarski Roma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437112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az 8" descr="Szewczyk Dratewka - Porazińska Janina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4581128"/>
            <a:ext cx="93610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Rok w lesie - Dziubak Emilia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4653136"/>
            <a:ext cx="792088" cy="110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Doktor Dolittle i jego zwierzęta - Lofting Hugh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213908">
            <a:off x="1981321" y="4554467"/>
            <a:ext cx="860879" cy="128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292442"/>
            <a:ext cx="87129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Wychowanie w duchu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aktywnego czytelnika zaowocuje: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187624" y="1628800"/>
            <a:ext cx="3744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Dążeniem młodego człowieka 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ciągłego spotkania z książką.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Obraz 3" descr="C:\Documents and Settings\Orzełek\Pulpit\DSC_05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3240360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779912" y="3356992"/>
            <a:ext cx="3635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Osiągnięciem sukcesu w życiu.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259632" y="5373216"/>
            <a:ext cx="43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Odwdzięczeniem się w przyszłości.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Obraz 6" descr="C:\Documents and Settings\Orzełek\Pulpit\zdjęci z pracy - biblioteka\DSCN99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77072"/>
            <a:ext cx="2414855" cy="251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C:\Documents and Settings\Orzełek\Pulpit\zdjęci z pracy - biblioteka\DSCN99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268760"/>
            <a:ext cx="3888432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499992" y="1052736"/>
            <a:ext cx="4248472" cy="4752528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107763" dir="189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pl-PL" sz="2200" b="1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Franklin Gothic Heavy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l-PL" sz="2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Franklin Gothic Heavy" pitchFamily="34" charset="0"/>
              </a:rPr>
              <a:t/>
            </a:r>
            <a:br>
              <a:rPr kumimoji="0" lang="pl-PL" sz="2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Franklin Gothic Heavy" pitchFamily="34" charset="0"/>
              </a:rPr>
            </a:br>
            <a:r>
              <a:rPr kumimoji="0" lang="pl-PL" sz="2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Franklin Gothic Heavy" pitchFamily="34" charset="0"/>
              </a:rPr>
              <a:t/>
            </a:r>
            <a:br>
              <a:rPr kumimoji="0" lang="pl-PL" sz="2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Franklin Gothic Heavy" pitchFamily="34" charset="0"/>
              </a:rPr>
            </a:br>
            <a:r>
              <a:rPr kumimoji="0" lang="pl-PL" sz="2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Franklin Gothic Heavy" pitchFamily="34" charset="0"/>
              </a:rPr>
              <a:t/>
            </a:r>
            <a:br>
              <a:rPr kumimoji="0" lang="pl-PL" sz="22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Franklin Gothic Heavy" pitchFamily="34" charset="0"/>
              </a:rPr>
            </a:b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Franklin Gothic Heavy" pitchFamily="34" charset="0"/>
              </a:rPr>
              <a:t>Jak zauważył Umberto Eco,              „Kto czyta książki, żyje podwójnie”. Jeżeli więc nie chcesz by Twoje dziecko żyło                w jednowymiarowym świecie wypranym z prawdziwych emocji, postaraj się by polubiło</a:t>
            </a:r>
            <a:r>
              <a:rPr kumimoji="0" lang="pl-PL" sz="2000" b="1" i="1" u="none" strike="noStrike" cap="none" normalizeH="0" dirty="0" smtClean="0">
                <a:ln>
                  <a:noFill/>
                </a:ln>
                <a:solidFill>
                  <a:srgbClr val="0F243E"/>
                </a:solidFill>
                <a:effectLst/>
                <a:latin typeface="Franklin Gothic Heavy" pitchFamily="34" charset="0"/>
              </a:rPr>
              <a:t> </a:t>
            </a: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Franklin Gothic Heavy" pitchFamily="34" charset="0"/>
              </a:rPr>
              <a:t>literaturę.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Franklin Gothic Heavy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Franklin Gothic Heavy" pitchFamily="34" charset="0"/>
              </a:rPr>
              <a:t>Dlatego warto wrócić do starych, dobrych sposobów spędzania wolnego czasu.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Franklin Gothic Heavy" pitchFamily="34" charset="0"/>
              </a:rPr>
              <a:t> 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Franklin Gothic Heavy" pitchFamily="34" charset="0"/>
              </a:rPr>
              <a:t>Warto czytać dziecku codziennie!!!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pl-PL" sz="2200" b="1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Franklin Gothic Heavy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rgbClr val="0F243E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79512" y="548680"/>
            <a:ext cx="41764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Pamiętajmy zawsze o tych zaletach. Nie rodzimy się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potrzebą czytania, tę potrzebę się nabywa. Drodzy Rodzice zachęcamy Was gorąco, abyście rozbudzali i podtrzymywali </a:t>
            </a:r>
            <a:b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zainteresowania czytelnicze waszych dzieci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303F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przez codzienne głośne czytanie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wystarczy 15-20 minut dziennie. </a:t>
            </a:r>
            <a:br>
              <a:rPr kumimoji="0" lang="pl-PL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pl-PL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31641" y="3284983"/>
            <a:ext cx="252027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642918"/>
            <a:ext cx="8352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normalizeH="0" baseline="0" dirty="0" smtClean="0">
                <a:solidFill>
                  <a:srgbClr val="1B14AC"/>
                </a:solidFill>
                <a:latin typeface="Baskerville Old Face" panose="02020602080505020303" pitchFamily="18" charset="0"/>
                <a:ea typeface="Calibri" pitchFamily="34" charset="0"/>
                <a:cs typeface="Times New Roman" pitchFamily="18" charset="0"/>
              </a:rPr>
              <a:t>Dzieci, którym od najmłodszych lat czytamy  i w których</a:t>
            </a:r>
            <a:r>
              <a:rPr lang="pl-PL" sz="3600" b="1" dirty="0" smtClean="0">
                <a:solidFill>
                  <a:srgbClr val="1B14AC"/>
                </a:solidFill>
                <a:latin typeface="Baskerville Old Face" panose="020206020805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normalizeH="0" baseline="0" dirty="0" smtClean="0">
                <a:solidFill>
                  <a:srgbClr val="1B14AC"/>
                </a:solidFill>
                <a:latin typeface="Baskerville Old Face" panose="02020602080505020303" pitchFamily="18" charset="0"/>
                <a:ea typeface="Calibri" pitchFamily="34" charset="0"/>
                <a:cs typeface="Times New Roman" pitchFamily="18" charset="0"/>
              </a:rPr>
              <a:t>zaszczepiamy miłość do książek, na pewno będą</a:t>
            </a:r>
            <a:r>
              <a:rPr kumimoji="0" lang="pl-PL" sz="3600" b="1" i="0" u="none" strike="noStrike" normalizeH="0" dirty="0" smtClean="0">
                <a:solidFill>
                  <a:srgbClr val="1B14AC"/>
                </a:solidFill>
                <a:latin typeface="Baskerville Old Face" panose="020206020805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600" b="1" i="0" u="none" strike="noStrike" normalizeH="0" baseline="0" dirty="0" smtClean="0">
                <a:solidFill>
                  <a:srgbClr val="1B14AC"/>
                </a:solidFill>
                <a:latin typeface="Baskerville Old Face" panose="02020602080505020303" pitchFamily="18" charset="0"/>
                <a:ea typeface="Calibri" pitchFamily="34" charset="0"/>
                <a:cs typeface="Times New Roman" pitchFamily="18" charset="0"/>
              </a:rPr>
              <a:t>czytać w przyszłości.                                       Dajmy szansę naszym pociechom, by wyrosły na mądrych, dobrych</a:t>
            </a:r>
            <a:r>
              <a:rPr kumimoji="0" lang="pl-PL" sz="3600" b="1" i="0" u="none" strike="noStrike" normalizeH="0" dirty="0" smtClean="0">
                <a:solidFill>
                  <a:srgbClr val="1B14AC"/>
                </a:solidFill>
                <a:latin typeface="Baskerville Old Face" panose="02020602080505020303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3600" b="1" i="0" u="none" strike="noStrike" normalizeH="0" dirty="0" smtClean="0">
              <a:solidFill>
                <a:srgbClr val="1B14AC"/>
              </a:solidFill>
              <a:latin typeface="Baskerville Old Face" panose="02020602080505020303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600" b="1" i="0" u="none" strike="noStrike" normalizeH="0" baseline="0" dirty="0" smtClean="0">
                <a:solidFill>
                  <a:srgbClr val="1B14AC"/>
                </a:solidFill>
                <a:latin typeface="Baskerville Old Face" panose="02020602080505020303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pl-PL" sz="3600" b="1" i="0" u="none" strike="noStrike" normalizeH="0" baseline="0" dirty="0" smtClean="0">
                <a:solidFill>
                  <a:srgbClr val="1B14AC"/>
                </a:solidFill>
                <a:latin typeface="Baskerville Old Face" panose="02020602080505020303" pitchFamily="18" charset="0"/>
                <a:ea typeface="Calibri" pitchFamily="34" charset="0"/>
                <a:cs typeface="Times New Roman" pitchFamily="18" charset="0"/>
              </a:rPr>
              <a:t>szczęśliwych ludzi.</a:t>
            </a:r>
            <a:endParaRPr kumimoji="0" lang="pl-PL" sz="3200" b="1" i="0" u="none" strike="noStrike" normalizeH="0" baseline="0" dirty="0" smtClean="0">
              <a:solidFill>
                <a:srgbClr val="1B14AC"/>
              </a:solidFill>
              <a:latin typeface="Baskerville Old Face" panose="02020602080505020303" pitchFamily="18" charset="0"/>
              <a:cs typeface="Times New Roman" pitchFamily="18" charset="0"/>
            </a:endParaRPr>
          </a:p>
        </p:txBody>
      </p:sp>
      <p:pic>
        <p:nvPicPr>
          <p:cNvPr id="3" name="Obraz 2"/>
          <p:cNvPicPr/>
          <p:nvPr/>
        </p:nvPicPr>
        <p:blipFill>
          <a:blip r:embed="rId2" cstate="print"/>
          <a:srcRect t="1977" r="11478"/>
          <a:stretch>
            <a:fillRect/>
          </a:stretch>
        </p:blipFill>
        <p:spPr bwMode="auto">
          <a:xfrm rot="16200000" flipH="1">
            <a:off x="4249130" y="2442621"/>
            <a:ext cx="1071570" cy="633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pic>
        <p:nvPicPr>
          <p:cNvPr id="29697" name="Obraz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r="2879" b="7162"/>
          <a:stretch>
            <a:fillRect/>
          </a:stretch>
        </p:blipFill>
        <p:spPr bwMode="auto">
          <a:xfrm>
            <a:off x="2051720" y="1844824"/>
            <a:ext cx="5544616" cy="2519725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9512" y="681663"/>
            <a:ext cx="86409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0" algn="l"/>
                <a:tab pos="641350" algn="l"/>
              </a:tabLst>
            </a:pPr>
            <a:r>
              <a:rPr kumimoji="0" lang="pl-PL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Dziękuję za uwagę</a:t>
            </a:r>
            <a:endParaRPr kumimoji="0" lang="pl-PL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683568" y="472514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641350" algn="l"/>
              </a:tabLst>
            </a:pPr>
            <a:r>
              <a:rPr lang="pl-PL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Serdecznie dziękuję rodzicom, dziadkom       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  <a:tab pos="641350" algn="l"/>
              </a:tabLst>
            </a:pPr>
            <a:r>
              <a:rPr lang="pl-PL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dzieciom</a:t>
            </a:r>
            <a:r>
              <a:rPr lang="pl-PL" sz="2800" dirty="0" smtClean="0">
                <a:latin typeface="Arial" pitchFamily="34" charset="0"/>
              </a:rPr>
              <a:t>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pl-PL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wsp</a:t>
            </a:r>
            <a:r>
              <a:rPr lang="pl-PL" sz="2800" b="1" dirty="0" smtClean="0"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lang="pl-PL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łtworzenie prezentacji.</a:t>
            </a:r>
            <a:endParaRPr lang="pl-PL" sz="28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764704"/>
            <a:ext cx="813588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BIBLIOGRAFIA:</a:t>
            </a:r>
            <a:endParaRPr lang="pl-PL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Koźmińska I., Olszewska E. „Wychowanie przez czytanie ”, Warszawa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Świat Książki,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2010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Koźmińska I., Olszewska  „Z dzieckiem w świat wartości”, Warszawa, Świat Książki,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2014,</a:t>
            </a: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Soboń J.,  Czytanie dzieciom: dlaczego warto czytać książki dzieciom? [online], źródło: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miesięcznik "Zdrowie",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aktualizacja: 2016-09-13,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publikacja: 2012-07-30,                                                                          Dostęp:</a:t>
            </a:r>
            <a:r>
              <a:rPr kumimoji="0" lang="pl-PL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http://www.mjakmama24.pl/dziecko/rozwoj-dziecka/nic-nie-zastapi-ksiazki-dlaczego-czytanie-dzieciom-jest-takie-wazne, 559_3193.html [28.11.2016].</a:t>
            </a:r>
            <a:endParaRPr kumimoji="0" lang="pl-P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Documents and Settings\Orzełek\Ustawienia lokalne\Temporary Internet Files\Content.Word\DSCN99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76872"/>
            <a:ext cx="273630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39552" y="836712"/>
            <a:ext cx="8013576" cy="122413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pl-PL" sz="9600" b="1" dirty="0" smtClean="0">
                <a:latin typeface="Times New Roman" pitchFamily="18" charset="0"/>
                <a:cs typeface="Times New Roman" pitchFamily="18" charset="0"/>
              </a:rPr>
              <a:t>Rodzina odgrywa bardzo ważną rolę w kształtowaniu                    u dzieci nawyku czytania. Nie zapominajmy, że pierwszy kontakt dziecka z książką ma miejsce właśnie w domu rodzinnym. </a:t>
            </a:r>
          </a:p>
          <a:p>
            <a:pPr algn="just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b="1" dirty="0" smtClean="0"/>
              <a:t> </a:t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endParaRPr lang="pl-PL" dirty="0" smtClean="0"/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67545" y="3212976"/>
            <a:ext cx="5112568" cy="1893887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107763" dir="135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ranklin Gothic Heavy" pitchFamily="34" charset="0"/>
              </a:rPr>
              <a:t>Książka jest najlepszą inwestycją w jego przyszłość. Zwłaszcza w dobie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ranklin Gothic Heavy" pitchFamily="34" charset="0"/>
              </a:rPr>
              <a:t> komputera i telewizji.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ranklin Gothic Heavy" pitchFamily="34" charset="0"/>
              </a:rPr>
              <a:t>Nic jej nie zastąpi - dlatego czytanie dzieciom jest takie ważne.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51520" y="476672"/>
            <a:ext cx="8517632" cy="35730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  Nauka w szkole to kolejny etap, w którym możemy utrwalać u małych czytelników zamiłowanie do książek. Wyrobienie nawyku regularnego czytania i sprawienie, aby książki były dla dziecka ważne i kojarzyły się z przyjemnością, może udać się tylko dzięki zgodnej współpracy domu  i szkoły.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Orzełek\Pulpit\DSCN9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5184576" cy="285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Documents and Settings\Orzełek\Ustawienia lokalne\Temporary Internet Files\Content.Word\DSCN99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24036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563888" y="1628800"/>
            <a:ext cx="4032448" cy="1800200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ranklin Gothic Heavy" pitchFamily="34" charset="0"/>
                <a:ea typeface="Times New Roman" pitchFamily="18" charset="0"/>
                <a:cs typeface="Times New Roman" pitchFamily="18" charset="0"/>
              </a:rPr>
              <a:t>Dzieci czerpią z nas przykład:</a:t>
            </a: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ranklin Gothic Heavy" pitchFamily="34" charset="0"/>
                <a:ea typeface="Times New Roman" pitchFamily="18" charset="0"/>
                <a:cs typeface="Times New Roman" pitchFamily="18" charset="0"/>
              </a:rPr>
              <a:t>Czytajmy dzieciom,</a:t>
            </a: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ranklin Gothic Heavy" pitchFamily="34" charset="0"/>
                <a:ea typeface="Times New Roman" pitchFamily="18" charset="0"/>
                <a:cs typeface="Times New Roman" pitchFamily="18" charset="0"/>
              </a:rPr>
              <a:t>           Czytajmy sami,</a:t>
            </a: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ranklin Gothic Heavy" pitchFamily="34" charset="0"/>
                <a:ea typeface="Times New Roman" pitchFamily="18" charset="0"/>
                <a:cs typeface="Times New Roman" pitchFamily="18" charset="0"/>
              </a:rPr>
              <a:t>           Czytajmy razem.</a:t>
            </a:r>
            <a:endParaRPr kumimoji="0" lang="pl-PL" sz="5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27584" y="3654897"/>
            <a:ext cx="7560840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Książka jest jednym z najważniejszych środków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w dziedzinie przekazywania wiedzy.</a:t>
            </a:r>
            <a:r>
              <a:rPr lang="pl-PL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tym, jakie znaczenie mogą mieć dla dzieci książki, musimy pamiętać zar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wno my, nauczyciele, jak</a:t>
            </a:r>
            <a:r>
              <a:rPr kumimoji="0" lang="pl-PL" sz="2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Państwo                    - Rodzice. </a:t>
            </a:r>
            <a:endParaRPr kumimoji="0" lang="pl-PL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11560" y="548680"/>
            <a:ext cx="7920880" cy="2592288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107763" dir="13500000" algn="ctr" rotWithShape="0">
              <a:srgbClr val="243F60">
                <a:alpha val="50000"/>
              </a:srgbClr>
            </a:outerShdw>
          </a:effectLst>
        </p:spPr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rgbClr val="984806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Heavy" pitchFamily="34" charset="0"/>
              </a:rPr>
              <a:t>Codzienne</a:t>
            </a: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Franklin Gothic Heavy" pitchFamily="34" charset="0"/>
              </a:rPr>
              <a:t> czytanie dziecku dla przyjemności jest czynnością prawdziwie magiczną, zaspokaja bowiem wszystkie potrzeby emocjonalne dziecka, znakomicie wspiera jego rozwój psychiczny, intelektualny i społeczny, jest jedną                                          z najskuteczniejszych strategii wychowania</a:t>
            </a: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Heavy" pitchFamily="34" charset="0"/>
              </a:rPr>
              <a:t>, </a:t>
            </a:r>
            <a:r>
              <a:rPr kumimoji="0" lang="pl-PL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Heavy" pitchFamily="34" charset="0"/>
              </a:rPr>
              <a:t>a przy tym przynosi dziecku ogromną radość i pozostawia cudowne wspomnienia</a:t>
            </a:r>
            <a:r>
              <a:rPr kumimoji="0" lang="pl-PL" sz="20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Franklin Gothic Heavy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4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5536" y="4077072"/>
            <a:ext cx="50040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Od dawien dawna rodzice</a:t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 dziadkowie czytali swoim dzieciom </a:t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bajki, wiersze i opowiadania. </a:t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Postarajmy się, aby tak było nadal.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C:\Documents and Settings\Orzełek\Pulpit\zdjęci z pracy - biblioteka\DSCN99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2544" y="3717032"/>
            <a:ext cx="343896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/>
          <p:nvPr/>
        </p:nvPicPr>
        <p:blipFill>
          <a:blip r:embed="rId2" cstate="print"/>
          <a:srcRect l="8980" r="15679"/>
          <a:stretch>
            <a:fillRect/>
          </a:stretch>
        </p:blipFill>
        <p:spPr bwMode="auto">
          <a:xfrm rot="5626725">
            <a:off x="6701980" y="5205157"/>
            <a:ext cx="1038214" cy="177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61192">
            <a:off x="7961307" y="3600323"/>
            <a:ext cx="907596" cy="116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buNone/>
            </a:pP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Czytanie książek zacieśnia więź uczuciową między rodzicami                 a dzieckiem. Dziecko wsłuchane jest w głos rodzica, a bliski kontakt daje mu poczucie bezpieczeństwa.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Książki rozwijają wyobraźnię dziecka.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Czytanie książek rozwija inteligencję dziecka, wzbogaca słownictwo, uczy ładnego budowania zdań i zachęca do samodzielnej nauki czytania.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Książki wychowują. Jeżeli dobierzemy odpowiednią lekturę, dzieci będą utożsamiały się z książkowym bohaterem.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">
              <a:buFont typeface="+mj-lt"/>
              <a:buAutoNum type="arabicPeriod"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Książka rozwija uczucia i zdolność do empatii. Wyrabia u dziecka umiejętność wczucia się w czyjąś sytuację.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74501" y="332656"/>
            <a:ext cx="83329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10 powodów,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dla których warto czytać dziecku książki: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Obraz 3"/>
          <p:cNvPicPr/>
          <p:nvPr/>
        </p:nvPicPr>
        <p:blipFill>
          <a:blip r:embed="rId4" cstate="print"/>
          <a:srcRect l="6165" t="6751"/>
          <a:stretch>
            <a:fillRect/>
          </a:stretch>
        </p:blipFill>
        <p:spPr bwMode="auto">
          <a:xfrm rot="5238732">
            <a:off x="5761998" y="2210289"/>
            <a:ext cx="1076388" cy="81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88291">
            <a:off x="7544671" y="278993"/>
            <a:ext cx="1247626" cy="125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112568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pl-PL" sz="5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pl-PL" sz="5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pl-PL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pl-PL" sz="8000" b="1" dirty="0" smtClean="0">
                <a:latin typeface="Times New Roman" pitchFamily="18" charset="0"/>
                <a:cs typeface="Times New Roman" pitchFamily="18" charset="0"/>
              </a:rPr>
              <a:t>Słuchanie książek odpręża i pozwala przyjemnie spędzić czas.</a:t>
            </a:r>
            <a:endParaRPr lang="pl-PL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8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pl-PL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pl-PL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pl-PL" sz="8000" b="1" dirty="0" smtClean="0">
                <a:latin typeface="Times New Roman" pitchFamily="18" charset="0"/>
                <a:cs typeface="Times New Roman" pitchFamily="18" charset="0"/>
              </a:rPr>
              <a:t>Książka dostarcza wiedzy o innych krajach i kulturach, o przyrodzie, technice, historii, o tym wszystkim, o czym chcielibyśmy dowiedzieć się czegoś więcej. </a:t>
            </a:r>
            <a:endParaRPr lang="pl-PL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pl-PL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pl-PL" sz="8000" b="1" dirty="0" smtClean="0">
                <a:latin typeface="Times New Roman" pitchFamily="18" charset="0"/>
                <a:cs typeface="Times New Roman" pitchFamily="18" charset="0"/>
              </a:rPr>
              <a:t>Czytanie książek przekazuje nam wiele informacji o dziecku. Niektóre dzieci lubią słuchać ciągle tych samych książek. Często może to być znak, że coś je nurtuje, niepokoi lub cieszy.</a:t>
            </a:r>
            <a:endParaRPr lang="pl-PL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pl-PL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pl-PL" sz="8000" b="1" dirty="0" smtClean="0">
                <a:latin typeface="Times New Roman" pitchFamily="18" charset="0"/>
                <a:cs typeface="Times New Roman" pitchFamily="18" charset="0"/>
              </a:rPr>
              <a:t>Książki porządkują dziecięcy świat. Dzięki książkowym postaciom dziecku łatwiej jest zrozumieć codzienne sprawy.</a:t>
            </a:r>
            <a:endParaRPr lang="pl-PL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pl-PL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pl-PL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pl-PL" sz="8000" b="1" dirty="0" smtClean="0">
                <a:latin typeface="Times New Roman" pitchFamily="18" charset="0"/>
                <a:cs typeface="Times New Roman" pitchFamily="18" charset="0"/>
              </a:rPr>
              <a:t>Książka może udowodnić, że często pytanie ma więcej niż jedną   odpowiedź, że na problem da się spojrzeć z różnych stron. Może podpowiedzieć, jak porozumieć się z rówieśnikami i rodzeństwem, i że są inne sposoby rozwiązywania konfliktów niż przemoc.</a:t>
            </a:r>
            <a:endParaRPr lang="pl-PL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032610" y="5360878"/>
            <a:ext cx="1203466" cy="108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pic>
        <p:nvPicPr>
          <p:cNvPr id="5" name="Obraz 4" descr="C:\Documents and Settings\Orzełek\Ustawienia lokalne\Temporary Internet Files\Content.Word\DSCN99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614693" cy="2367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629598" y="394211"/>
            <a:ext cx="57996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Co robić, aby dzieci czytały:</a:t>
            </a:r>
            <a:r>
              <a:rPr kumimoji="0" lang="pl-PL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1268760"/>
            <a:ext cx="51480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ebdings" pitchFamily="18" charset="2"/>
              <a:buChar char=""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Łatwiej ci będzie wyrobić w dziecku 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chęć czytania, jeżeli czytanie będzie dla    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niego przeżyciem dostosowanym do jego      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możliwości i przyjemności</a:t>
            </a:r>
            <a:r>
              <a:rPr lang="pl-PL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95536" y="2708920"/>
            <a:ext cx="48965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ebdings" pitchFamily="18" charset="2"/>
              <a:buChar char=""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Staraj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się czytać dziecku codziennie</a:t>
            </a:r>
            <a:br>
              <a:rPr kumimoji="0" lang="pl-PL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lub przynajmniej kilka razy w tygodniu                            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i wyrób jednocześnie w sobie nawyk 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czytania, ono bierze z ciebie przykład.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4085873"/>
            <a:ext cx="59540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ebdings" pitchFamily="18" charset="2"/>
              <a:buChar char=""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Wybieraj książki dostosowane do  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zainteresowań dziecka, ładne z dobrymi  </a:t>
            </a: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lang="pl-PL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lustracjami</a:t>
            </a:r>
            <a:r>
              <a:rPr lang="pl-PL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51520" y="5085184"/>
            <a:ext cx="72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ebdings" pitchFamily="18" charset="2"/>
              <a:buChar char=""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Pierwsze książki powinny być krótkie i zawierać</a:t>
            </a:r>
            <a:b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zaledwie kilka stron</a:t>
            </a:r>
            <a:r>
              <a:rPr lang="pl-PL" sz="2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332656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  <a:buFont typeface="Webdings" pitchFamily="18" charset="2"/>
              <a:buChar char=""/>
            </a:pPr>
            <a:r>
              <a:rPr lang="pl-PL" b="1" dirty="0" smtClean="0"/>
              <a:t>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Dziecko chętnie słucha czytanej książki,</a:t>
            </a:r>
          </a:p>
          <a:p>
            <a:pPr algn="just">
              <a:buClr>
                <a:srgbClr val="0070C0"/>
              </a:buClr>
            </a:pP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    gdy atmosfera jest miła i przytulna.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C:\Documents and Settings\Orzełek\Pulpit\zdjęci z pracy - biblioteka\DSCN9907.JPG"/>
          <p:cNvPicPr/>
          <p:nvPr/>
        </p:nvPicPr>
        <p:blipFill>
          <a:blip r:embed="rId2" cstate="print"/>
          <a:srcRect b="13723"/>
          <a:stretch>
            <a:fillRect/>
          </a:stretch>
        </p:blipFill>
        <p:spPr bwMode="auto">
          <a:xfrm>
            <a:off x="5364088" y="692696"/>
            <a:ext cx="3318753" cy="2104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ostokąt 6"/>
          <p:cNvSpPr/>
          <p:nvPr/>
        </p:nvSpPr>
        <p:spPr>
          <a:xfrm>
            <a:off x="683568" y="11967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rgbClr val="0070C0"/>
              </a:buClr>
              <a:buFont typeface="Webdings" pitchFamily="18" charset="2"/>
              <a:buChar char=""/>
            </a:pPr>
            <a:r>
              <a:rPr lang="pl-PL" b="1" dirty="0" smtClean="0"/>
              <a:t>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Na prośbę dziecka czytaj te same</a:t>
            </a:r>
            <a:br>
              <a:rPr 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    książki wielokrotnie.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2060848"/>
            <a:ext cx="44422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2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ebdings" pitchFamily="18" charset="2"/>
              <a:buChar char=""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Nawet, gdy dziecko nauczy</a:t>
            </a:r>
            <a:b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się czytać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samodzielnie </a:t>
            </a:r>
            <a:b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nie zaprzestań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czytania.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3568" y="3212976"/>
            <a:ext cx="7098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371600" marR="0" lvl="3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ebdings" pitchFamily="18" charset="2"/>
              <a:buChar char=""/>
              <a:tabLst/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Naucz</a:t>
            </a:r>
            <a:r>
              <a:rPr lang="pl-PL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dziecko szanować książki,</a:t>
            </a:r>
            <a:r>
              <a:rPr lang="pl-PL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utrzymywać</a:t>
            </a:r>
            <a:b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je w czystości i w dobrym stanie.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3" cstate="print"/>
          <a:srcRect t="1977" r="11478"/>
          <a:stretch>
            <a:fillRect/>
          </a:stretch>
        </p:blipFill>
        <p:spPr bwMode="auto">
          <a:xfrm rot="5249948">
            <a:off x="4482301" y="2515066"/>
            <a:ext cx="1510913" cy="544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645</TotalTime>
  <Words>665</Words>
  <Application>Microsoft Office PowerPoint</Application>
  <PresentationFormat>Pokaz na ekranie (4:3)</PresentationFormat>
  <Paragraphs>105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Hol</vt:lpstr>
      <vt:lpstr>Dlaczego warto czytać  książki dzieciom?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Dlaczego warto czytać  książki dzieciom? </dc:title>
  <dc:creator>Danielek</dc:creator>
  <cp:lastModifiedBy>oem</cp:lastModifiedBy>
  <cp:revision>90</cp:revision>
  <dcterms:created xsi:type="dcterms:W3CDTF">2016-12-09T20:33:11Z</dcterms:created>
  <dcterms:modified xsi:type="dcterms:W3CDTF">2017-02-05T22:28:18Z</dcterms:modified>
</cp:coreProperties>
</file>