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2" r:id="rId1"/>
  </p:sldMasterIdLst>
  <p:notesMasterIdLst>
    <p:notesMasterId r:id="rId21"/>
  </p:notesMasterIdLst>
  <p:sldIdLst>
    <p:sldId id="256" r:id="rId2"/>
    <p:sldId id="289" r:id="rId3"/>
    <p:sldId id="257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8853" autoAdjust="0"/>
  </p:normalViewPr>
  <p:slideViewPr>
    <p:cSldViewPr>
      <p:cViewPr varScale="1">
        <p:scale>
          <a:sx n="44" d="100"/>
          <a:sy n="44" d="100"/>
        </p:scale>
        <p:origin x="-12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CDE1CA9-E0CA-477D-9FA1-0AE84531E42C}" type="datetimeFigureOut">
              <a:rPr lang="pl-PL"/>
              <a:pPr>
                <a:defRPr/>
              </a:pPr>
              <a:t>2013-07-01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8FA8D53-99E7-4DE6-9471-44A13FB28D0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56808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8055D005-8E9F-4A5C-BBA8-1C34CFB8AE42}" type="datetimeFigureOut">
              <a:rPr lang="pl-PL" smtClean="0"/>
              <a:pPr>
                <a:defRPr/>
              </a:pPr>
              <a:t>2013-07-01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8A6DB2E-9EFE-4A2D-AE5C-95218C6B0EA6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BED2B8-900F-4711-A1BE-5211A6544B35}" type="datetimeFigureOut">
              <a:rPr lang="pl-PL" smtClean="0"/>
              <a:pPr>
                <a:defRPr/>
              </a:pPr>
              <a:t>2013-07-01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E60A11-F3AB-401F-8704-4AF93E85E4DB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4C4C16-5243-49D2-8B46-FB5C893A27A0}" type="datetimeFigureOut">
              <a:rPr lang="pl-PL" smtClean="0"/>
              <a:pPr>
                <a:defRPr/>
              </a:pPr>
              <a:t>2013-07-01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32F6B-EF0E-4D60-A28B-9C018A12CD7E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fld id="{342AA21F-A06A-4CEF-A7FE-A709F50B9B49}" type="datetimeFigureOut">
              <a:rPr lang="pl-PL" smtClean="0"/>
              <a:pPr>
                <a:defRPr/>
              </a:pPr>
              <a:t>2013-07-01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CEEA82-A169-4885-A972-8E98B3C82F24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fld id="{7781598D-B32B-41F0-939D-F4E2C7DE7926}" type="datetimeFigureOut">
              <a:rPr lang="pl-PL" smtClean="0"/>
              <a:pPr>
                <a:defRPr/>
              </a:pPr>
              <a:t>2013-07-01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E9A68686-8AB9-4CB5-A2C1-B6FB42C803B5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B62A73F7-4AEE-45DE-9CE5-88F3EA8E210D}" type="datetimeFigureOut">
              <a:rPr lang="pl-PL" smtClean="0"/>
              <a:pPr>
                <a:defRPr/>
              </a:pPr>
              <a:t>2013-07-01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520B7440-D5C1-4B66-8FCB-372D328B5037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fld id="{A63EF75D-19F7-4BD0-AEBB-D53026A9B4C2}" type="datetimeFigureOut">
              <a:rPr lang="pl-PL" smtClean="0"/>
              <a:pPr>
                <a:defRPr/>
              </a:pPr>
              <a:t>2013-07-01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6DFBE26-1C61-4BAD-8B1C-0F5B0EC8A69E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E3F047-A5D9-4425-979E-CA8F2619B297}" type="datetimeFigureOut">
              <a:rPr lang="pl-PL" smtClean="0"/>
              <a:pPr>
                <a:defRPr/>
              </a:pPr>
              <a:t>2013-07-01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F750CB-D2CF-4E81-BABD-6D6D53ECF15C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25562DD6-77E9-4E06-9B7B-31E9298FF831}" type="datetimeFigureOut">
              <a:rPr lang="pl-PL" smtClean="0"/>
              <a:pPr>
                <a:defRPr/>
              </a:pPr>
              <a:t>2013-07-01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B1B0DEF6-E166-41C1-9E0D-5C1B65E7220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4FBFE7D5-A7E3-43F1-8890-C1B4C42BBB48}" type="datetimeFigureOut">
              <a:rPr lang="pl-PL" smtClean="0"/>
              <a:pPr>
                <a:defRPr/>
              </a:pPr>
              <a:t>2013-07-01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91C4A470-B484-47AE-8D28-B22ECEADBDFE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D9B610E2-77D7-4A71-8FE8-5D73577236EB}" type="datetimeFigureOut">
              <a:rPr lang="pl-PL" smtClean="0"/>
              <a:pPr>
                <a:defRPr/>
              </a:pPr>
              <a:t>2013-07-01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8E2B9E54-7CA0-4585-838C-98A5D0977771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B98CE4E-E9FD-40B6-82B9-FDF55D014F06}" type="datetimeFigureOut">
              <a:rPr lang="pl-PL" smtClean="0"/>
              <a:pPr>
                <a:defRPr/>
              </a:pPr>
              <a:t>2013-07-01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723256E-25DA-4D7B-8331-899E8F549D11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13" r:id="rId1"/>
    <p:sldLayoutId id="2147484014" r:id="rId2"/>
    <p:sldLayoutId id="2147484015" r:id="rId3"/>
    <p:sldLayoutId id="2147484016" r:id="rId4"/>
    <p:sldLayoutId id="2147484017" r:id="rId5"/>
    <p:sldLayoutId id="2147484018" r:id="rId6"/>
    <p:sldLayoutId id="2147484019" r:id="rId7"/>
    <p:sldLayoutId id="2147484020" r:id="rId8"/>
    <p:sldLayoutId id="2147484021" r:id="rId9"/>
    <p:sldLayoutId id="2147484022" r:id="rId10"/>
    <p:sldLayoutId id="2147484023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pl/imgres?imgurl=http://www.caterweb.pl/e4/img/Artykuly%20obrazy/mcchildren1a.jpg&amp;imgrefurl=http://www.caterweb.pl/e4/app/template/caterweb,info_ext3.vm/itemid/967;jsessionid=75CDE3B480C74C0644606A365C28555A&amp;h=300&amp;w=400&amp;sz=18&amp;hl=pl&amp;start=607&amp;tbnid=dE-Gwo7J9yOIZM:&amp;tbnh=93&amp;tbnw=124&amp;prev=/images?q=oty%C5%82o%C5%9B%C4%87&amp;start=588&amp;gbv=2&amp;svnum=10&amp;hl=pl&amp;sa=N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http://goofyblog.net/wp-content/uploads/2006/08/fatkid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pl/imgres?imgurl=http://www.cherryflava.com/photos/uncategorized/fat.jpg&amp;imgrefurl=http://www.cherryflava.com/cherryflava/in_general/index.html&amp;h=401&amp;w=300&amp;sz=26&amp;hl=pl&amp;start=125&amp;tbnid=6X00gkbQTbHVnM:&amp;tbnh=124&amp;tbnw=93&amp;prev=/images?q=fat&amp;start=105&amp;gbv=2&amp;svnum=10&amp;hl=pl&amp;sa=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971600" y="0"/>
            <a:ext cx="7906749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Oty</a:t>
            </a:r>
            <a:r>
              <a:rPr lang="pl-PL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ł</a:t>
            </a:r>
            <a:r>
              <a:rPr lang="pl-PL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ość dzieci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- Problemem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xxi  wieku </a:t>
            </a:r>
          </a:p>
        </p:txBody>
      </p:sp>
      <p:pic>
        <p:nvPicPr>
          <p:cNvPr id="8195" name="Picture 4" descr="mcchildren1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725" y="4076700"/>
            <a:ext cx="338455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/>
        </p:nvSpPr>
        <p:spPr>
          <a:xfrm>
            <a:off x="2195736" y="278092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 typeface="Wingdings 3" pitchFamily="18" charset="2"/>
              <a:buNone/>
            </a:pP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Ośrodek Usług Pedagogicznych</a:t>
            </a:r>
            <a:b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i Socjalnych </a:t>
            </a:r>
          </a:p>
          <a:p>
            <a:pPr algn="ctr">
              <a:buFont typeface="Wingdings 3" pitchFamily="18" charset="2"/>
              <a:buNone/>
            </a:pP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Związek Nauczycielstwa  Polskiego- Filia Gdańsk</a:t>
            </a:r>
          </a:p>
        </p:txBody>
      </p:sp>
      <p:sp>
        <p:nvSpPr>
          <p:cNvPr id="6" name="Prostokąt 5"/>
          <p:cNvSpPr/>
          <p:nvPr/>
        </p:nvSpPr>
        <p:spPr>
          <a:xfrm>
            <a:off x="971600" y="4077072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 typeface="Wingdings 3" pitchFamily="18" charset="2"/>
              <a:buNone/>
            </a:pPr>
            <a:endParaRPr lang="pl-PL" dirty="0" smtClean="0">
              <a:latin typeface="Arial Black" pitchFamily="34" charset="0"/>
            </a:endParaRPr>
          </a:p>
          <a:p>
            <a:pPr algn="ctr">
              <a:buFont typeface="Wingdings 3" pitchFamily="18" charset="2"/>
              <a:buNone/>
            </a:pP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>
              <a:buFont typeface="Wingdings 3" pitchFamily="18" charset="2"/>
              <a:buNone/>
            </a:pP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Robert Niedźwiedź</a:t>
            </a:r>
          </a:p>
          <a:p>
            <a:pPr algn="ctr">
              <a:buFont typeface="Wingdings 3" pitchFamily="18" charset="2"/>
              <a:buNone/>
            </a:pP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>
              <a:buFont typeface="Wingdings 3" pitchFamily="18" charset="2"/>
              <a:buNone/>
            </a:pP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>
              <a:buFont typeface="Wingdings 3" pitchFamily="18" charset="2"/>
              <a:buNone/>
            </a:pP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>
              <a:buFont typeface="Wingdings 3" pitchFamily="18" charset="2"/>
              <a:buNone/>
            </a:pP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>
              <a:buFont typeface="Wingdings 3" pitchFamily="18" charset="2"/>
              <a:buNone/>
            </a:pPr>
            <a:r>
              <a:rPr lang="pl-PL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Gdańsk 2012/2013 rok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268760"/>
            <a:ext cx="8229600" cy="5258056"/>
          </a:xfrm>
        </p:spPr>
        <p:txBody>
          <a:bodyPr/>
          <a:lstStyle/>
          <a:p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32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Androidalna</a:t>
            </a:r>
            <a:r>
              <a:rPr lang="pl-PL" sz="32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 brzuszna )</a:t>
            </a:r>
          </a:p>
          <a:p>
            <a:pPr>
              <a:buNone/>
            </a:pPr>
            <a:endParaRPr lang="pl-PL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32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Gynoidalna</a:t>
            </a:r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32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</a:p>
          <a:p>
            <a:pPr>
              <a:buNone/>
            </a:pPr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( okolice bioder i ud )</a:t>
            </a:r>
          </a:p>
          <a:p>
            <a:pPr>
              <a:buNone/>
            </a:pPr>
            <a:endParaRPr lang="pl-PL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32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Ogólna </a:t>
            </a:r>
            <a:r>
              <a:rPr lang="pl-PL" sz="32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 dzieci głównie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763688" y="260648"/>
            <a:ext cx="571214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Typy otyłości</a:t>
            </a:r>
            <a:endParaRPr lang="pl-PL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916832"/>
            <a:ext cx="2808312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-1054059" y="476672"/>
            <a:ext cx="1125211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Przyczyny otyłości </a:t>
            </a:r>
          </a:p>
          <a:p>
            <a:pPr algn="ctr"/>
            <a:r>
              <a:rPr lang="pl-PL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u dzieci</a:t>
            </a:r>
            <a:endParaRPr lang="pl-PL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39552" y="1916832"/>
            <a:ext cx="49685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Wiek niemowlęcy i wczesnodziecięcy:</a:t>
            </a:r>
          </a:p>
          <a:p>
            <a:endParaRPr lang="pl-PL" sz="20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Font typeface="Wingdings" pitchFamily="2" charset="2"/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 wysokokaloryczne żywienie    </a:t>
            </a:r>
          </a:p>
          <a:p>
            <a:pPr>
              <a:buFont typeface="Wingdings" pitchFamily="2" charset="2"/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mieszankami sztucznymi,</a:t>
            </a:r>
          </a:p>
          <a:p>
            <a:pPr>
              <a:buFont typeface="Wingdings" pitchFamily="2" charset="2"/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 mała aktywność fizyczna,</a:t>
            </a:r>
          </a:p>
          <a:p>
            <a:pPr>
              <a:buFont typeface="Wingdings" pitchFamily="2" charset="2"/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 schorzenia genetyczne,</a:t>
            </a:r>
          </a:p>
          <a:p>
            <a:pPr>
              <a:buFont typeface="Wingdings" pitchFamily="2" charset="2"/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 zaburzenia metaboliczne,</a:t>
            </a:r>
            <a:endParaRPr lang="pl-P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539552" y="4221088"/>
            <a:ext cx="52565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>
                <a:solidFill>
                  <a:srgbClr val="00CC00"/>
                </a:solidFill>
                <a:latin typeface="+mj-lt"/>
              </a:rPr>
              <a:t>Dzieci starsze:</a:t>
            </a:r>
          </a:p>
          <a:p>
            <a:endParaRPr lang="pl-PL" sz="20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 przekarmianie węglowodanami,</a:t>
            </a:r>
          </a:p>
          <a:p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zwłaszcza prostymi (słodycze),</a:t>
            </a:r>
          </a:p>
          <a:p>
            <a:pPr>
              <a:buFont typeface="Wingdings" pitchFamily="2" charset="2"/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 złe nawyki żywieniowe i styl życia,</a:t>
            </a:r>
          </a:p>
          <a:p>
            <a:pPr>
              <a:buFont typeface="Wingdings" pitchFamily="2" charset="2"/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 czynniki psychospołeczne (stresy),</a:t>
            </a:r>
          </a:p>
          <a:p>
            <a:pPr>
              <a:buFont typeface="Wingdings" pitchFamily="2" charset="2"/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 mała aktywność fizyczna,</a:t>
            </a:r>
          </a:p>
          <a:p>
            <a:pPr>
              <a:buFont typeface="Wingdings" pitchFamily="2" charset="2"/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 wskutek leczenia farmakologicznego</a:t>
            </a:r>
            <a:endParaRPr lang="pl-P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9" name="Picture 4" descr="http://goofyblog.net/wp-content/uploads/2006/08/fatkid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724128" y="2133600"/>
            <a:ext cx="2803922" cy="440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44650" y="1628800"/>
            <a:ext cx="7499350" cy="5229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Nadmiar kilogramów nie jest tylko problemem</a:t>
            </a:r>
          </a:p>
          <a:p>
            <a:pPr>
              <a:buNone/>
            </a:pPr>
            <a:r>
              <a:rPr lang="pl-PL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estetycznym, ale przyczynia się do rozwoju wielu</a:t>
            </a:r>
          </a:p>
          <a:p>
            <a:pPr>
              <a:buNone/>
            </a:pPr>
            <a:r>
              <a:rPr lang="pl-PL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chorób takich jak:</a:t>
            </a:r>
          </a:p>
          <a:p>
            <a:pPr>
              <a:buBlip>
                <a:blip r:embed="rId2"/>
              </a:buBlip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Zespół  bezdechu  sennego,</a:t>
            </a:r>
          </a:p>
          <a:p>
            <a:pPr>
              <a:buBlip>
                <a:blip r:embed="rId2"/>
              </a:buBlip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Zmniejszenie  pojemności  oddechowej  płuc,</a:t>
            </a:r>
          </a:p>
          <a:p>
            <a:pPr>
              <a:buBlip>
                <a:blip r:embed="rId2"/>
              </a:buBlip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Obniżenie  jakości  życia,</a:t>
            </a:r>
          </a:p>
          <a:p>
            <a:pPr>
              <a:buBlip>
                <a:blip r:embed="rId2"/>
              </a:buBlip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Torbiele,  rozstępy  skóry,</a:t>
            </a:r>
          </a:p>
          <a:p>
            <a:pPr>
              <a:buBlip>
                <a:blip r:embed="rId2"/>
              </a:buBlip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Problemy  z  krążeniem  i  układem  sercowym,</a:t>
            </a:r>
          </a:p>
          <a:p>
            <a:pPr>
              <a:buBlip>
                <a:blip r:embed="rId2"/>
              </a:buBlip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Dolegliwości  żołądkowe,</a:t>
            </a:r>
          </a:p>
          <a:p>
            <a:pPr>
              <a:buBlip>
                <a:blip r:embed="rId2"/>
              </a:buBlip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Cukrzyca  typu  II,</a:t>
            </a:r>
          </a:p>
          <a:p>
            <a:pPr>
              <a:buBlip>
                <a:blip r:embed="rId2"/>
              </a:buBlip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Szybkie męczenie  się,</a:t>
            </a:r>
          </a:p>
          <a:p>
            <a:pPr>
              <a:buBlip>
                <a:blip r:embed="rId2"/>
              </a:buBlip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Zwyrodnienie  stawów,</a:t>
            </a:r>
          </a:p>
          <a:p>
            <a:pPr>
              <a:buBlip>
                <a:blip r:embed="rId2"/>
              </a:buBlip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Nadmierna  potliwość,</a:t>
            </a:r>
          </a:p>
          <a:p>
            <a:pPr>
              <a:buBlip>
                <a:blip r:embed="rId2"/>
              </a:buBlip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Zaburzenia  przemiany  materii.</a:t>
            </a:r>
          </a:p>
          <a:p>
            <a:pPr>
              <a:buNone/>
            </a:pPr>
            <a:endParaRPr lang="pl-PL" dirty="0" smtClean="0"/>
          </a:p>
          <a:p>
            <a:pPr>
              <a:buBlip>
                <a:blip r:embed="rId2"/>
              </a:buBlip>
            </a:pP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755576" y="548680"/>
            <a:ext cx="721210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Czym grozi otyłość u dzieci?</a:t>
            </a:r>
            <a:endParaRPr lang="pl-PL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908720"/>
            <a:ext cx="8532440" cy="5160640"/>
          </a:xfrm>
        </p:spPr>
        <p:txBody>
          <a:bodyPr>
            <a:normAutofit fontScale="92500" lnSpcReduction="10000"/>
          </a:bodyPr>
          <a:lstStyle/>
          <a:p>
            <a:pPr>
              <a:buBlip>
                <a:blip r:embed="rId2"/>
              </a:buBlip>
            </a:pPr>
            <a:r>
              <a:rPr lang="pl-PL" sz="22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Dodatkowe obciążenie dla układu kostno – stawowego:</a:t>
            </a:r>
          </a:p>
          <a:p>
            <a:pPr>
              <a:buNone/>
            </a:pP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Zwiększone obciążenie powoduje, że kości, stawy</a:t>
            </a:r>
            <a:b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wiązadła nie wytrzymują przeciążeń dzieci - objawia się to płaskostopiem, koślawością kolan i wadami postawy</a:t>
            </a:r>
          </a:p>
          <a:p>
            <a:pPr>
              <a:buBlip>
                <a:blip r:embed="rId2"/>
              </a:buBlip>
            </a:pPr>
            <a:r>
              <a:rPr lang="pl-PL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Częstsze zakażenie górnych dróg oddechowych :</a:t>
            </a: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skutek przegrzania organizmu. Prowadzi to do częstych angin i katarów wywołujących w efekcie </a:t>
            </a:r>
            <a:b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dzieci nieżyty nosa, choroby zatok, zapalenia płuc </a:t>
            </a:r>
            <a:b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oskrzeli, a nawet do choroby reumatycznej mogącej uszkodzić serce.</a:t>
            </a:r>
          </a:p>
          <a:p>
            <a:pPr>
              <a:buBlip>
                <a:blip r:embed="rId2"/>
              </a:buBlip>
            </a:pPr>
            <a:r>
              <a:rPr lang="pl-PL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Zaburzenia psychiczne: </a:t>
            </a:r>
            <a:br>
              <a:rPr lang="pl-PL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złośliwe uwagi i komentarze ze strony otoczenia pod adresem otyłego dziecka mogą być przyczyną powstawania kompleksów, poczucia niskiej wartości zamykania się w sobie. Brak akceptacji otoczenia  powoduje niechęć do przebywania wśród innych ludzi.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259632" y="0"/>
            <a:ext cx="64940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Skutki otyłości</a:t>
            </a:r>
            <a:endParaRPr lang="pl-PL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03648" y="1916832"/>
            <a:ext cx="7499350" cy="4941168"/>
          </a:xfrm>
        </p:spPr>
        <p:txBody>
          <a:bodyPr>
            <a:normAutofit fontScale="92500" lnSpcReduction="10000"/>
          </a:bodyPr>
          <a:lstStyle/>
          <a:p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Nieprawidłowe nawyki żywieniowe oraz mała aktywność fizyczna w dużej mierze są przyczyną nadwagi i otyłości,</a:t>
            </a:r>
          </a:p>
          <a:p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Zbyt wcześnie w dietę dzieci wprowadzane są słodycze, słodzone gazowane napoje, solone przekąski typu: chipsy, frytki,</a:t>
            </a:r>
          </a:p>
          <a:p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Owoce i warzywa spożywane są w ciągu dnia w bardzo małych ilościach,</a:t>
            </a:r>
          </a:p>
          <a:p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nadmiarze dostarczony jest cukier  w postaci batonów, ciastek, lizaków  w  formie przekąski lub nawet zamiast posiłku,</a:t>
            </a:r>
          </a:p>
          <a:p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Nieregularnie spożywane są zarówno pierwsze jak i drugie śniadanie, co źle wpływa na prawidłowe funkcjonowanie dziecka w szkole,</a:t>
            </a:r>
          </a:p>
          <a:p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Przekarmianie przez  rodziców.</a:t>
            </a:r>
          </a:p>
          <a:p>
            <a:pPr>
              <a:buNone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pl-PL" sz="26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Błędy te w konsekwencji prowadzą do otyłości oraz wielu powikłań z nią związanych!</a:t>
            </a:r>
            <a:endParaRPr lang="pl-PL" sz="2600" b="1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533601" y="548680"/>
            <a:ext cx="589648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Najczęstsze błędy </a:t>
            </a:r>
          </a:p>
          <a:p>
            <a:pPr algn="ctr"/>
            <a:r>
              <a:rPr lang="pl-PL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żywieniowe </a:t>
            </a:r>
            <a:endParaRPr lang="pl-PL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-675593" y="548680"/>
            <a:ext cx="1049518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    Leczenie otyłości u dzieci</a:t>
            </a:r>
            <a:endParaRPr lang="pl-PL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683568" y="1556792"/>
            <a:ext cx="813690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2"/>
              </a:buBlip>
            </a:pPr>
            <a:r>
              <a:rPr lang="pl-PL" sz="3200" b="1" dirty="0" smtClean="0">
                <a:latin typeface="+mj-lt"/>
              </a:rPr>
              <a:t>  </a:t>
            </a:r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Prawidłowo zbilansowana dieta,</a:t>
            </a:r>
          </a:p>
          <a:p>
            <a:pPr>
              <a:buBlip>
                <a:blip r:embed="rId2"/>
              </a:buBlip>
            </a:pPr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Zwiększenie aktywności fizycznej,</a:t>
            </a:r>
          </a:p>
          <a:p>
            <a:pPr>
              <a:buBlip>
                <a:blip r:embed="rId2"/>
              </a:buBlip>
            </a:pPr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Zmiana stylu życia rodziny (nawyki</a:t>
            </a:r>
          </a:p>
          <a:p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żywieniowe, aktywność fizyczna),</a:t>
            </a:r>
          </a:p>
          <a:p>
            <a:pPr>
              <a:buBlip>
                <a:blip r:embed="rId2"/>
              </a:buBlip>
            </a:pPr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Utrzymanie efektu spadku </a:t>
            </a: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masy  </a:t>
            </a:r>
          </a:p>
          <a:p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ciała,</a:t>
            </a:r>
          </a:p>
          <a:p>
            <a:pPr>
              <a:buBlip>
                <a:blip r:embed="rId2"/>
              </a:buBlip>
            </a:pPr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Farmakologiczne (wyjątkowo!),</a:t>
            </a:r>
          </a:p>
          <a:p>
            <a:pPr>
              <a:buBlip>
                <a:blip r:embed="rId2"/>
              </a:buBlip>
            </a:pPr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Chirurgiczne (wyjątkowo!) w tzw.  </a:t>
            </a:r>
          </a:p>
          <a:p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otyłości olbrzymiej).</a:t>
            </a:r>
            <a:endParaRPr lang="pl-P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Karmienie  piersią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przynajmniej do 6 </a:t>
            </a:r>
            <a:r>
              <a:rPr lang="pl-P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mż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pl-PL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Aktywność fizyczna,</a:t>
            </a:r>
          </a:p>
          <a:p>
            <a:r>
              <a:rPr lang="pl-PL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Kształtowanie prawidłowych nawyków żywieniowych i stylu życia,</a:t>
            </a:r>
          </a:p>
          <a:p>
            <a:r>
              <a:rPr lang="pl-PL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Diagnostyka  u dzieci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BMI &gt; 85 </a:t>
            </a:r>
            <a:r>
              <a:rPr lang="pl-P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centyla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pl-PL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Szczególna kontrola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BMI u dzieci z rodzin z ryzykiem otyłości,</a:t>
            </a:r>
          </a:p>
          <a:p>
            <a:r>
              <a:rPr lang="pl-PL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Edukacja !</a:t>
            </a:r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-258660" y="476672"/>
            <a:ext cx="903952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</a:t>
            </a:r>
            <a:r>
              <a:rPr lang="pl-PL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Profilaktyka otyłości</a:t>
            </a:r>
            <a:endParaRPr lang="pl-PL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57200" y="836712"/>
          <a:ext cx="8229600" cy="5871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538736"/>
                <a:gridCol w="1584176"/>
                <a:gridCol w="1584176"/>
                <a:gridCol w="1522512"/>
              </a:tblGrid>
              <a:tr h="720080"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effectLst/>
                        </a:rPr>
                        <a:t>Rodzaj aktywności  </a:t>
                      </a:r>
                    </a:p>
                    <a:p>
                      <a:r>
                        <a:rPr lang="pl-PL" sz="2000" b="1" baseline="0" dirty="0" smtClean="0">
                          <a:effectLst/>
                        </a:rPr>
                        <a:t>            </a:t>
                      </a:r>
                      <a:r>
                        <a:rPr lang="pl-PL" sz="2000" b="1" dirty="0" smtClean="0">
                          <a:effectLst/>
                        </a:rPr>
                        <a:t>fizycznej</a:t>
                      </a:r>
                      <a:endParaRPr lang="pl-PL" sz="2000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effectLst/>
                        </a:rPr>
                        <a:t>K </a:t>
                      </a:r>
                      <a:r>
                        <a:rPr lang="pl-PL" sz="2000" b="1" dirty="0" err="1" smtClean="0">
                          <a:effectLst/>
                        </a:rPr>
                        <a:t>calorie</a:t>
                      </a:r>
                      <a:r>
                        <a:rPr lang="pl-PL" sz="2000" b="1" dirty="0" smtClean="0">
                          <a:effectLst/>
                        </a:rPr>
                        <a:t> /</a:t>
                      </a:r>
                    </a:p>
                    <a:p>
                      <a:r>
                        <a:rPr lang="pl-PL" sz="2000" b="1" dirty="0" smtClean="0">
                          <a:effectLst/>
                        </a:rPr>
                        <a:t>1 godz.</a:t>
                      </a:r>
                      <a:endParaRPr lang="pl-PL" sz="2000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effectLst/>
                        </a:rPr>
                        <a:t>K </a:t>
                      </a:r>
                      <a:r>
                        <a:rPr lang="pl-PL" sz="2000" b="1" dirty="0" err="1" smtClean="0">
                          <a:effectLst/>
                        </a:rPr>
                        <a:t>calorie</a:t>
                      </a:r>
                      <a:r>
                        <a:rPr lang="pl-PL" sz="2000" b="1" dirty="0" smtClean="0">
                          <a:effectLst/>
                        </a:rPr>
                        <a:t>/</a:t>
                      </a:r>
                    </a:p>
                    <a:p>
                      <a:r>
                        <a:rPr lang="pl-PL" sz="2000" b="1" dirty="0" smtClean="0">
                          <a:effectLst/>
                        </a:rPr>
                        <a:t>30 min.</a:t>
                      </a:r>
                      <a:endParaRPr lang="pl-PL" sz="2000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effectLst/>
                        </a:rPr>
                        <a:t>K </a:t>
                      </a:r>
                      <a:r>
                        <a:rPr lang="pl-PL" sz="2000" b="1" dirty="0" err="1" smtClean="0">
                          <a:effectLst/>
                        </a:rPr>
                        <a:t>calorie</a:t>
                      </a:r>
                      <a:r>
                        <a:rPr lang="pl-PL" sz="2000" b="1" dirty="0" smtClean="0">
                          <a:effectLst/>
                        </a:rPr>
                        <a:t>/</a:t>
                      </a:r>
                    </a:p>
                    <a:p>
                      <a:r>
                        <a:rPr lang="pl-PL" sz="2000" b="1" dirty="0" smtClean="0">
                          <a:effectLst/>
                        </a:rPr>
                        <a:t>15 min.</a:t>
                      </a:r>
                      <a:endParaRPr lang="pl-PL" sz="2000" b="1" dirty="0">
                        <a:effectLst/>
                      </a:endParaRP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Ćwiczenia</a:t>
                      </a:r>
                      <a:r>
                        <a:rPr lang="pl-PL" sz="2000" b="1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na siłowni</a:t>
                      </a:r>
                      <a:endParaRPr lang="pl-PL" sz="2000" b="1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400</a:t>
                      </a:r>
                      <a:endParaRPr lang="pl-PL" sz="2000" b="1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200</a:t>
                      </a:r>
                      <a:endParaRPr lang="pl-PL" sz="2000" b="1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</a:t>
                      </a:r>
                      <a:endParaRPr lang="pl-PL" sz="2000" b="1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Gra w piłkę nożną</a:t>
                      </a:r>
                      <a:endParaRPr lang="pl-PL" sz="2000" b="1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650</a:t>
                      </a:r>
                      <a:endParaRPr lang="pl-PL" sz="2000" b="1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325</a:t>
                      </a:r>
                      <a:endParaRPr lang="pl-PL" sz="2000" b="1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163</a:t>
                      </a:r>
                      <a:endParaRPr lang="pl-PL" sz="2000" b="1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Intensywna gimnastyka</a:t>
                      </a:r>
                      <a:endParaRPr lang="pl-PL" sz="2000" b="1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300</a:t>
                      </a:r>
                      <a:endParaRPr lang="pl-PL" sz="2000" b="1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150</a:t>
                      </a:r>
                      <a:endParaRPr lang="pl-PL" sz="2000" b="1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75</a:t>
                      </a:r>
                      <a:endParaRPr lang="pl-PL" sz="2000" b="1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Jazda na deskorolce</a:t>
                      </a:r>
                      <a:endParaRPr lang="pl-PL" sz="2000" b="1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375</a:t>
                      </a:r>
                      <a:endParaRPr lang="pl-PL" sz="2000" b="1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185,5</a:t>
                      </a:r>
                      <a:endParaRPr lang="pl-PL" sz="2000" b="1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93</a:t>
                      </a:r>
                      <a:endParaRPr lang="pl-PL" sz="2000" b="1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Jazda na rolkach</a:t>
                      </a:r>
                      <a:endParaRPr lang="pl-PL" sz="2000" b="1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400</a:t>
                      </a:r>
                      <a:endParaRPr lang="pl-PL" sz="2000" b="1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200</a:t>
                      </a:r>
                      <a:endParaRPr lang="pl-PL" sz="2000" b="1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</a:t>
                      </a:r>
                      <a:endParaRPr lang="pl-PL" sz="2000" b="1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Jazda na rowerze(10km/h)</a:t>
                      </a:r>
                      <a:endParaRPr lang="pl-PL" sz="2000" b="1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300</a:t>
                      </a:r>
                      <a:endParaRPr lang="pl-PL" sz="2000" b="1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150</a:t>
                      </a:r>
                      <a:endParaRPr lang="pl-PL" sz="2000" b="1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75</a:t>
                      </a:r>
                      <a:endParaRPr lang="pl-PL" sz="2000" b="1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Koszykówka </a:t>
                      </a:r>
                      <a:endParaRPr lang="pl-PL" sz="2000" b="1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550</a:t>
                      </a:r>
                      <a:endParaRPr lang="pl-PL" sz="2000" b="1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275</a:t>
                      </a:r>
                      <a:endParaRPr lang="pl-PL" sz="2000" b="1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138</a:t>
                      </a:r>
                      <a:endParaRPr lang="pl-PL" sz="2000" b="1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Pływanie</a:t>
                      </a:r>
                      <a:endParaRPr lang="pl-PL" sz="2000" b="1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400</a:t>
                      </a:r>
                      <a:endParaRPr lang="pl-PL" sz="2000" b="1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200</a:t>
                      </a:r>
                      <a:endParaRPr lang="pl-PL" sz="2000" b="1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</a:t>
                      </a:r>
                      <a:endParaRPr lang="pl-PL" sz="2000" b="1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Schodzenie ze schodów</a:t>
                      </a:r>
                      <a:endParaRPr lang="pl-PL" sz="2000" b="1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364</a:t>
                      </a:r>
                      <a:endParaRPr lang="pl-PL" sz="2000" b="1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182</a:t>
                      </a:r>
                      <a:endParaRPr lang="pl-PL" sz="2000" b="1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91</a:t>
                      </a:r>
                      <a:endParaRPr lang="pl-PL" sz="2000" b="1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Siatkówka </a:t>
                      </a:r>
                      <a:endParaRPr lang="pl-PL" sz="2000" b="1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450</a:t>
                      </a:r>
                      <a:endParaRPr lang="pl-PL" sz="2000" b="1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225</a:t>
                      </a:r>
                      <a:endParaRPr lang="pl-PL" sz="2000" b="1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113</a:t>
                      </a:r>
                      <a:endParaRPr lang="pl-PL" sz="2000" b="1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Skakanie na skakance</a:t>
                      </a:r>
                      <a:endParaRPr lang="pl-PL" sz="2000" b="1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574</a:t>
                      </a:r>
                      <a:endParaRPr lang="pl-PL" sz="2000" b="1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287</a:t>
                      </a:r>
                      <a:endParaRPr lang="pl-PL" sz="2000" b="1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144</a:t>
                      </a:r>
                      <a:endParaRPr lang="pl-PL" sz="2000" b="1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Spacer w szybkim tempie</a:t>
                      </a:r>
                      <a:endParaRPr lang="pl-PL" sz="2000" b="1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300</a:t>
                      </a:r>
                      <a:endParaRPr lang="pl-PL" sz="2000" b="1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150</a:t>
                      </a:r>
                      <a:endParaRPr lang="pl-PL" sz="2000" b="1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75</a:t>
                      </a:r>
                      <a:endParaRPr lang="pl-PL" sz="2000" b="1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Wchodzenie</a:t>
                      </a:r>
                      <a:r>
                        <a:rPr lang="pl-PL" sz="2000" b="1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po schodach</a:t>
                      </a:r>
                      <a:endParaRPr lang="pl-PL" sz="2000" b="1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1100</a:t>
                      </a:r>
                      <a:endParaRPr lang="pl-PL" sz="2000" b="1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550</a:t>
                      </a:r>
                      <a:endParaRPr lang="pl-PL" sz="2000" b="1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275</a:t>
                      </a:r>
                      <a:endParaRPr lang="pl-PL" sz="2000" b="1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Prostokąt 3"/>
          <p:cNvSpPr/>
          <p:nvPr/>
        </p:nvSpPr>
        <p:spPr>
          <a:xfrm>
            <a:off x="-232968" y="260648"/>
            <a:ext cx="960993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Tabela spalania kalorii</a:t>
            </a:r>
            <a:endParaRPr lang="pl-PL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5834120"/>
          </a:xfrm>
        </p:spPr>
        <p:txBody>
          <a:bodyPr>
            <a:normAutofit fontScale="92500"/>
          </a:bodyPr>
          <a:lstStyle/>
          <a:p>
            <a:r>
              <a:rPr lang="pl-PL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CZŁOWIEK UCZY SIĘ CAŁE ŻYCIE !</a:t>
            </a:r>
          </a:p>
          <a:p>
            <a:pPr>
              <a:buNone/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należy poszerzać swoją wiedzę na temat prawidłowego żywienia i zdrowego stylu życia. Przekazując tę wiedzę dzieciom, rodzice </a:t>
            </a:r>
            <a:b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nauczyciele mogą kształtować ich prawidłowy rozwój .</a:t>
            </a:r>
          </a:p>
          <a:p>
            <a:endParaRPr lang="pl-P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 MÓWCIE DZIECIOM JAK MAJĄ</a:t>
            </a:r>
          </a:p>
          <a:p>
            <a:pPr>
              <a:buNone/>
            </a:pPr>
            <a:r>
              <a:rPr lang="pl-PL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POSTĘPOWAĆ , NIECH BIORĄ Z WAS PRZYKŁAD !</a:t>
            </a:r>
          </a:p>
          <a:p>
            <a:pPr>
              <a:buNone/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Propagujcie aktywność fizyczną, przestrzegajcie zasad zdrowej diety, zadbajcie o wypoczynek </a:t>
            </a:r>
            <a:b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dobry nastrój.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        </a:t>
            </a:r>
            <a:r>
              <a:rPr lang="pl-PL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Dziękuję za uwagę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pPr>
              <a:buNone/>
            </a:pPr>
            <a:r>
              <a:rPr lang="pl-P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Robert Niedźwiedź</a:t>
            </a:r>
            <a:endParaRPr lang="pl-PL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331640" y="3284984"/>
            <a:ext cx="7499350" cy="1143000"/>
          </a:xfrm>
        </p:spPr>
        <p:txBody>
          <a:bodyPr>
            <a:normAutofit/>
          </a:bodyPr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31640" y="2057400"/>
            <a:ext cx="7499350" cy="48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sz="20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Nadwaga i otyłość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roku na rok w coraz większym stopniu dotykają dzieci w wieku szkolnym. Wzrost otyłości związany jest z dzisiejszym stylem życia. Wysoko rozwinięta cywilizacja i postęp techniki, znacznie ograniczają aktywność fizyczną.</a:t>
            </a:r>
          </a:p>
          <a:p>
            <a:pPr>
              <a:buNone/>
            </a:pPr>
            <a:r>
              <a:rPr lang="pl-PL" sz="20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Otyłość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oznacza zwiększenie masy ciała spowodowane zgromadzeniem nadmiernej ilości tkanki tłuszczowej lub zatrzymanie wody w organizmie.</a:t>
            </a:r>
          </a:p>
          <a:p>
            <a:pPr>
              <a:buNone/>
            </a:pPr>
            <a:r>
              <a:rPr lang="pl-PL" sz="20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przewlekła choroba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która uszkadza ważne funkcje życiowe, prowadząc do szeregu chorób skracających długość i jakość życia. Otyłe dzieci borykają się z niskim poczuciem własnej wartości, negatywną samooceną , niedostosowaniem społecznym. Dlatego utrzymanie należnej wagi ciała jest podstawową zasadą profilaktyki chorób cywilizacyjnych w tym otyłości. Ogromna odpowiedzialność za prawidłowy rozwój dziecka spoczywa na rodzicach i nauczycielach.</a:t>
            </a:r>
            <a:endParaRPr lang="pl-P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115616" y="332656"/>
            <a:ext cx="7545655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DLACZEGO RODZICOM I NAUCZYCIELOM </a:t>
            </a:r>
          </a:p>
          <a:p>
            <a:pPr algn="ctr"/>
            <a:r>
              <a:rPr lang="pl-PL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POTRZEBNA JEST WIEDZA</a:t>
            </a:r>
          </a:p>
          <a:p>
            <a:pPr algn="ctr"/>
            <a:r>
              <a:rPr lang="pl-PL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NA TEMAT Otyłości DZIECI</a:t>
            </a:r>
            <a:endParaRPr lang="pl-PL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1928813"/>
            <a:ext cx="7934325" cy="4929187"/>
          </a:xfrm>
        </p:spPr>
        <p:txBody>
          <a:bodyPr>
            <a:normAutofit fontScale="550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41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pl-PL" sz="4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Otyłość -</a:t>
            </a:r>
            <a:r>
              <a:rPr lang="pl-PL" sz="4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</a:t>
            </a:r>
            <a:r>
              <a:rPr lang="pl-PL" sz="4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Jest to nadmiar tkanki tłuszczowej </a:t>
            </a:r>
            <a:br>
              <a:rPr lang="pl-PL" sz="4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4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ustroju, która zdeponowana jest w tkance podskórnej, a także w narządach  wewnętrznych.</a:t>
            </a:r>
            <a:endParaRPr lang="pl-PL" sz="41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41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</a:t>
            </a:r>
            <a:r>
              <a:rPr lang="pl-PL" sz="41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Spowodowana jest nadmierną podażą energii zawartej w pokarmach w stosunku do zapotrzebowania organizmu,           </a:t>
            </a:r>
          </a:p>
          <a:p>
            <a:pPr>
              <a:buFont typeface="Wingdings" pitchFamily="2" charset="2"/>
              <a:buNone/>
            </a:pPr>
            <a:r>
              <a:rPr lang="pl-PL" sz="41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   w wyniku czego dochodzi do zwiększenia</a:t>
            </a:r>
          </a:p>
          <a:p>
            <a:pPr>
              <a:buFont typeface="Wingdings" pitchFamily="2" charset="2"/>
              <a:buNone/>
            </a:pPr>
            <a:r>
              <a:rPr lang="pl-PL" sz="41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   magazynowania tego nadmiaru w </a:t>
            </a:r>
            <a:r>
              <a:rPr lang="pl-PL" sz="41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organiźmie</a:t>
            </a:r>
            <a:r>
              <a:rPr lang="pl-PL" sz="41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.  </a:t>
            </a:r>
          </a:p>
          <a:p>
            <a:pPr>
              <a:buFont typeface="Wingdings" pitchFamily="2" charset="2"/>
              <a:buNone/>
            </a:pPr>
            <a:r>
              <a:rPr lang="pl-PL" sz="41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         </a:t>
            </a:r>
            <a:r>
              <a:rPr lang="pl-PL" sz="36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Nadwaga :</a:t>
            </a:r>
          </a:p>
          <a:p>
            <a:pPr>
              <a:buFont typeface="Wingdings" pitchFamily="2" charset="2"/>
              <a:buNone/>
            </a:pP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- BMI między 85-95 </a:t>
            </a:r>
            <a:r>
              <a:rPr lang="pl-PL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centylem</a:t>
            </a:r>
            <a:endParaRPr lang="pl-PL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None/>
            </a:pPr>
            <a:r>
              <a:rPr lang="pl-PL" sz="36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Otyłość :</a:t>
            </a:r>
          </a:p>
          <a:p>
            <a:pPr>
              <a:buFont typeface="Wingdings" pitchFamily="2" charset="2"/>
              <a:buNone/>
            </a:pP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- BMI &gt; 95 </a:t>
            </a:r>
            <a:r>
              <a:rPr lang="pl-PL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centyla</a:t>
            </a: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l-PL" sz="41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itchFamily="34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4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endParaRPr lang="pl-PL" sz="41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357290" y="357166"/>
            <a:ext cx="7177952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Ogólna Definicja otyłości  u dzieci</a:t>
            </a:r>
            <a:endParaRPr lang="pl-PL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pic>
        <p:nvPicPr>
          <p:cNvPr id="5" name="Picture 4" descr="fa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509120"/>
            <a:ext cx="2088232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pl-P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835696" y="2060848"/>
          <a:ext cx="6096000" cy="30243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32000"/>
                <a:gridCol w="2032000"/>
                <a:gridCol w="2032000"/>
              </a:tblGrid>
              <a:tr h="588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1" u="none" strike="noStrike" cap="none" normalizeH="0" baseline="0" dirty="0" smtClean="0">
                          <a:ln>
                            <a:solidFill>
                              <a:schemeClr val="bg2"/>
                            </a:solidFill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wiek  </a:t>
                      </a:r>
                      <a:endParaRPr kumimoji="0" lang="pl-PL" sz="2000" b="1" i="0" u="none" strike="noStrike" cap="none" normalizeH="0" baseline="0" dirty="0" smtClean="0">
                        <a:ln>
                          <a:solidFill>
                            <a:schemeClr val="bg2"/>
                          </a:solidFill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1" u="none" strike="noStrike" cap="none" normalizeH="0" baseline="0" dirty="0" smtClean="0">
                          <a:ln>
                            <a:solidFill>
                              <a:schemeClr val="bg2"/>
                            </a:solidFill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chłopcy</a:t>
                      </a:r>
                      <a:endParaRPr kumimoji="0" lang="pl-PL" sz="2000" b="1" i="0" u="none" strike="noStrike" cap="none" normalizeH="0" baseline="0" dirty="0" smtClean="0">
                        <a:ln>
                          <a:solidFill>
                            <a:schemeClr val="bg2"/>
                          </a:solidFill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1" u="none" strike="noStrike" cap="none" normalizeH="0" baseline="0" dirty="0" smtClean="0">
                          <a:ln>
                            <a:solidFill>
                              <a:schemeClr val="bg2"/>
                            </a:solidFill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dziewczynki</a:t>
                      </a:r>
                      <a:endParaRPr kumimoji="0" lang="pl-PL" sz="2000" b="1" i="0" u="none" strike="noStrike" cap="none" normalizeH="0" baseline="0" dirty="0" smtClean="0">
                        <a:ln>
                          <a:solidFill>
                            <a:schemeClr val="bg2"/>
                          </a:solidFill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  <a:tr h="7692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7-9 lat</a:t>
                      </a:r>
                      <a:endParaRPr kumimoji="0" lang="pl-P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8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14</a:t>
                      </a:r>
                      <a:endParaRPr kumimoji="0" lang="pl-P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15</a:t>
                      </a:r>
                      <a:endParaRPr kumimoji="0" lang="pl-P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  <a:tr h="7692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13 lat</a:t>
                      </a:r>
                      <a:endParaRPr kumimoji="0" lang="pl-P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11</a:t>
                      </a:r>
                      <a:endParaRPr kumimoji="0" lang="pl-P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4</a:t>
                      </a:r>
                      <a:endParaRPr kumimoji="0" lang="pl-P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  <a:tr h="8975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15 lat</a:t>
                      </a:r>
                      <a:endParaRPr kumimoji="0" lang="pl-P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8</a:t>
                      </a:r>
                      <a:endParaRPr kumimoji="0" lang="pl-P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5</a:t>
                      </a:r>
                      <a:endParaRPr kumimoji="0" lang="pl-P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6" name="Prostokąt 5"/>
          <p:cNvSpPr/>
          <p:nvPr/>
        </p:nvSpPr>
        <p:spPr>
          <a:xfrm>
            <a:off x="-534815" y="476672"/>
            <a:ext cx="1021363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statystycznie</a:t>
            </a:r>
            <a:r>
              <a:rPr lang="pl-PL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w Polsce otyłość </a:t>
            </a:r>
          </a:p>
          <a:p>
            <a:pPr algn="ctr"/>
            <a:r>
              <a:rPr lang="pl-PL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u dzieci wynosi : 5-11%</a:t>
            </a:r>
            <a:endParaRPr lang="pl-PL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75656" y="2492896"/>
            <a:ext cx="7499350" cy="3744416"/>
          </a:xfrm>
        </p:spPr>
        <p:txBody>
          <a:bodyPr/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24% - prawie co czwarte dziecko,</a:t>
            </a:r>
          </a:p>
          <a:p>
            <a:pPr>
              <a:buNone/>
            </a:pPr>
            <a:endParaRPr lang="pl-P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Otyłość lub nadwaga dotyczy 15 milionów dzieci,</a:t>
            </a:r>
          </a:p>
          <a:p>
            <a:pPr>
              <a:buNone/>
            </a:pPr>
            <a:endParaRPr lang="pl-P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Tendencja wzrostowa -10x więcej niż w roku 1970</a:t>
            </a:r>
            <a:r>
              <a:rPr lang="pl-PL" b="1" dirty="0" smtClean="0"/>
              <a:t>.</a:t>
            </a:r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2069462" y="548680"/>
            <a:ext cx="488627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Statystycznie</a:t>
            </a:r>
          </a:p>
          <a:p>
            <a:pPr algn="ctr"/>
            <a:r>
              <a:rPr lang="pl-PL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 w krajach U E</a:t>
            </a:r>
            <a:endParaRPr lang="pl-PL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9632" y="1484784"/>
            <a:ext cx="7499350" cy="5112568"/>
          </a:xfrm>
        </p:spPr>
        <p:txBody>
          <a:bodyPr>
            <a:normAutofit fontScale="32500" lnSpcReduction="20000"/>
          </a:bodyPr>
          <a:lstStyle/>
          <a:p>
            <a:pPr>
              <a:buFont typeface="Wingdings" pitchFamily="2" charset="2"/>
              <a:buNone/>
            </a:pPr>
            <a:endParaRPr lang="pl-PL" sz="2800" dirty="0" smtClean="0"/>
          </a:p>
          <a:p>
            <a:r>
              <a:rPr lang="pl-PL" sz="86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Jednoobjawowa</a:t>
            </a:r>
            <a:r>
              <a:rPr lang="pl-PL" sz="8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pl-PL" sz="8600" b="1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jedyny objaw </a:t>
            </a:r>
            <a:br>
              <a:rPr lang="pl-PL" sz="8600" b="1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8600" b="1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u osoby zdrowej</a:t>
            </a:r>
          </a:p>
          <a:p>
            <a:pPr>
              <a:buNone/>
            </a:pPr>
            <a:endParaRPr lang="pl-PL" sz="8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86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Wieloobjawowa</a:t>
            </a:r>
            <a:r>
              <a:rPr lang="pl-PL" sz="8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 współistnieje </a:t>
            </a:r>
            <a:br>
              <a:rPr lang="pl-PL" sz="8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8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chorobami lub nieprawidłowościami innych narządów</a:t>
            </a:r>
          </a:p>
          <a:p>
            <a:pPr>
              <a:buNone/>
            </a:pPr>
            <a:endParaRPr lang="pl-PL" sz="8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8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86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przyczyn ośrodkowych </a:t>
            </a:r>
            <a:r>
              <a:rPr lang="pl-PL" sz="8600" b="1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towarzyszy uszkodzeniu </a:t>
            </a:r>
            <a:r>
              <a:rPr lang="pl-PL" sz="8600" b="1" dirty="0" err="1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oun</a:t>
            </a:r>
            <a:r>
              <a:rPr lang="pl-PL" sz="8600" b="1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np.: zespół </a:t>
            </a:r>
            <a:r>
              <a:rPr lang="pl-PL" sz="8600" b="1" dirty="0" err="1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Pradera-Labharta-Willego</a:t>
            </a:r>
            <a:r>
              <a:rPr lang="pl-PL" sz="8600" b="1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zespół </a:t>
            </a:r>
            <a:r>
              <a:rPr lang="pl-PL" sz="8600" b="1" dirty="0" err="1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Laurence”a</a:t>
            </a:r>
            <a:r>
              <a:rPr lang="pl-PL" sz="8600" b="1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</a:t>
            </a:r>
            <a:r>
              <a:rPr lang="pl-PL" sz="8600" b="1" dirty="0" err="1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Moona</a:t>
            </a:r>
            <a:r>
              <a:rPr lang="pl-PL" sz="8600" b="1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pl-PL" sz="8600" b="1" dirty="0" err="1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Bardeta</a:t>
            </a:r>
            <a:r>
              <a:rPr lang="pl-PL" sz="8600" b="1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pl-PL" sz="8600" b="1" dirty="0" err="1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Biedla</a:t>
            </a:r>
            <a:endParaRPr lang="pl-PL" sz="8600" b="1" dirty="0" smtClean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403648" y="476672"/>
            <a:ext cx="695575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Podział otyłości</a:t>
            </a:r>
            <a:endParaRPr lang="pl-PL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75656" y="1844824"/>
            <a:ext cx="7499350" cy="4800600"/>
          </a:xfrm>
        </p:spPr>
        <p:txBody>
          <a:bodyPr/>
          <a:lstStyle/>
          <a:p>
            <a:endParaRPr lang="pl-PL" b="1" dirty="0" smtClean="0"/>
          </a:p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Zaburzenia równowagi między spożyciem kalorii i wydatkiem energetycznym</a:t>
            </a:r>
          </a:p>
          <a:p>
            <a:endParaRPr lang="pl-P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Zaburzenia proporcji składników </a:t>
            </a:r>
          </a:p>
          <a:p>
            <a:pPr>
              <a:buNone/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– przewaga węglowodanów </a:t>
            </a:r>
            <a:b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tłuszczów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-361594" y="476672"/>
            <a:ext cx="986718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     </a:t>
            </a:r>
            <a:r>
              <a:rPr lang="pl-PL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Mechanizm powstawania otyłości u dzieci </a:t>
            </a:r>
            <a:endParaRPr lang="pl-PL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412776"/>
            <a:ext cx="7499350" cy="4800600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Zbyt duży przyrost masy ciała matki </a:t>
            </a:r>
            <a:b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czasie ciąży,</a:t>
            </a:r>
          </a:p>
          <a:p>
            <a:endParaRPr lang="pl-PL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Brak karmienia piersią,</a:t>
            </a:r>
          </a:p>
          <a:p>
            <a:endParaRPr lang="pl-PL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Podłoże genetyczne,</a:t>
            </a:r>
          </a:p>
          <a:p>
            <a:endParaRPr lang="pl-PL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Częściej płeć żeńska (rola estrogenów)</a:t>
            </a:r>
          </a:p>
          <a:p>
            <a:pPr>
              <a:buNone/>
            </a:pPr>
            <a:endParaRPr lang="pl-PL" sz="2800" b="1" dirty="0" smtClean="0"/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4479629" y="2967335"/>
            <a:ext cx="18473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l-PL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-383284" y="0"/>
            <a:ext cx="9528314" cy="12618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</a:t>
            </a:r>
            <a:r>
              <a:rPr lang="pl-PL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Czynniki ryzyka </a:t>
            </a:r>
            <a:r>
              <a:rPr lang="pl-PL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powstawania </a:t>
            </a:r>
          </a:p>
          <a:p>
            <a:pPr algn="ctr"/>
            <a:r>
              <a:rPr lang="pl-PL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otyłości u dzieci</a:t>
            </a:r>
            <a:endParaRPr lang="pl-PL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9010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Zwiększone ryzyko otyłości występuje </a:t>
            </a:r>
            <a:br>
              <a:rPr lang="pl-PL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okresach fizjologicznego przyrostu tkanki tłuszczowej: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- 1 rok życia,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- okres pokwitania,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l-P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pl-PL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60 % dzieci,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których problemu nie rozwiązano przed okresem dojrzewania będzie miało problemy w dorosłym życiu.</a:t>
            </a:r>
          </a:p>
          <a:p>
            <a:endParaRPr lang="pl-PL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1189</TotalTime>
  <Words>787</Words>
  <Application>Microsoft Office PowerPoint</Application>
  <PresentationFormat>Pokaz na ekranie (4:3)</PresentationFormat>
  <Paragraphs>231</Paragraphs>
  <Slides>19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Energetyczny</vt:lpstr>
      <vt:lpstr>Prezentacja programu PowerPoint</vt:lpstr>
      <vt:lpstr> </vt:lpstr>
      <vt:lpstr>Prezentacja programu PowerPoint</vt:lpstr>
      <vt:lpstr>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Schmidt</dc:creator>
  <cp:lastModifiedBy>USER</cp:lastModifiedBy>
  <cp:revision>123</cp:revision>
  <dcterms:created xsi:type="dcterms:W3CDTF">2008-05-10T11:21:18Z</dcterms:created>
  <dcterms:modified xsi:type="dcterms:W3CDTF">2013-07-01T08:16:26Z</dcterms:modified>
</cp:coreProperties>
</file>